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00" d="100"/>
          <a:sy n="100" d="100"/>
        </p:scale>
        <p:origin x="1974" y="-216"/>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10/28/2020</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10/28/2020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10/28/2020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10/28/2020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10/28/2020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10/28/2020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10/28/2020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10/28/2020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10/28/2020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10/28/2020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10/28/2020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10/28/2020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10/28/2020</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2020/10/28</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12" name="Text Placeholder 14"/>
          <p:cNvSpPr txBox="1">
            <a:spLocks/>
          </p:cNvSpPr>
          <p:nvPr/>
        </p:nvSpPr>
        <p:spPr bwMode="gray">
          <a:xfrm>
            <a:off x="3491571" y="2403214"/>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
        <p:nvSpPr>
          <p:cNvPr id="9" name="Rectangle 8"/>
          <p:cNvSpPr/>
          <p:nvPr/>
        </p:nvSpPr>
        <p:spPr>
          <a:xfrm>
            <a:off x="122238" y="2959206"/>
            <a:ext cx="6591300" cy="5799665"/>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dirty="0">
                <a:solidFill>
                  <a:srgbClr val="FF0000"/>
                </a:solidFill>
                <a:latin typeface="Calibri" panose="020F0502020204030204" pitchFamily="34" charset="0"/>
                <a:ea typeface="Calibri" panose="020F0502020204030204" pitchFamily="34" charset="0"/>
                <a:cs typeface="Calibri" panose="020F0502020204030204" pitchFamily="34" charset="0"/>
              </a:rPr>
              <a:t>بورصة الكويت تتراجع للأسبوع الثاني على التوالي</a:t>
            </a:r>
            <a:endParaRPr lang="en-US" sz="105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1100" b="1" u="sng" dirty="0">
                <a:solidFill>
                  <a:srgbClr val="2C2F34"/>
                </a:solidFill>
                <a:latin typeface="Calibri" panose="020F0502020204030204" pitchFamily="34" charset="0"/>
                <a:ea typeface="Calibri" panose="020F0502020204030204" pitchFamily="34" charset="0"/>
                <a:cs typeface="Calibri" panose="020F0502020204030204" pitchFamily="34" charset="0"/>
              </a:rPr>
              <a:t>أداء مؤشرات البورصة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smtClean="0">
                <a:latin typeface="Calibri" panose="020F0502020204030204" pitchFamily="34" charset="0"/>
                <a:ea typeface="Calibri" panose="020F0502020204030204" pitchFamily="34" charset="0"/>
                <a:cs typeface="Calibri" panose="020F0502020204030204" pitchFamily="34" charset="0"/>
              </a:rPr>
              <a:t>أنهت </a:t>
            </a:r>
            <a:r>
              <a:rPr lang="ar-SA" sz="1100" dirty="0">
                <a:latin typeface="Calibri" panose="020F0502020204030204" pitchFamily="34" charset="0"/>
                <a:ea typeface="Calibri" panose="020F0502020204030204" pitchFamily="34" charset="0"/>
                <a:cs typeface="Calibri" panose="020F0502020204030204" pitchFamily="34" charset="0"/>
              </a:rPr>
              <a:t>بورصة الكويت تعاملاتها للأسبوع المنتهي في الثامن والعشرون </a:t>
            </a:r>
            <a:r>
              <a:rPr lang="ar-KW" sz="1100" dirty="0">
                <a:latin typeface="Calibri" panose="020F0502020204030204" pitchFamily="34" charset="0"/>
                <a:ea typeface="Calibri" panose="020F0502020204030204" pitchFamily="34" charset="0"/>
                <a:cs typeface="Calibri" panose="020F0502020204030204" pitchFamily="34" charset="0"/>
              </a:rPr>
              <a:t>من أكتوبر</a:t>
            </a:r>
            <a:r>
              <a:rPr lang="ar-SA" sz="1100" dirty="0">
                <a:latin typeface="Calibri" panose="020F0502020204030204" pitchFamily="34" charset="0"/>
                <a:ea typeface="Calibri" panose="020F0502020204030204" pitchFamily="34" charset="0"/>
                <a:cs typeface="Calibri" panose="020F0502020204030204" pitchFamily="34" charset="0"/>
              </a:rPr>
              <a:t> على تراجع جماعي في أداء مؤشراتها مقارنة مع اقفال الأسبوع الماضي، حيث تراجع مؤشر السوق العام بنسبة 3.1%، ومؤشر السوق الأول بنسبة 3.6%، ومؤشر السوق الرئيسي بنسبة 1.6%. كما تراجع المعدل اليومي لقيمة الأسهم المتداولة بنسبة 2.8% إلى 54.2 مليون د.ك خلال الأسبوع بالمقارنة مع 55.7 مليون د.ك للأسبوع الماضي، وكذلك المعدل اليومي لكمية الأسهم المتداولة بنسبة 19.6% إلي 223.5 مليون سهم بالمقارنة مع 278 مليون سهم.</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a:t>
            </a:r>
            <a:r>
              <a:rPr lang="ar-SA" sz="1100" b="1" u="sng" dirty="0">
                <a:latin typeface="Calibri" panose="020F0502020204030204" pitchFamily="34" charset="0"/>
                <a:ea typeface="Calibri" panose="020F0502020204030204" pitchFamily="34" charset="0"/>
                <a:cs typeface="Calibri" panose="020F0502020204030204" pitchFamily="34" charset="0"/>
              </a:rPr>
              <a:t>الأسبوع</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واصلت مؤشرات البورصة تراجعها خلال جلسات الأسبوع الأربع، وذلك استكمالا لسلسلة الهبوط التي بدأت منذ منتصف الشهر تقريبا، حيث ارتفعت وتيرة الضغوط البيعية بشكل واضح وطالت كافة أسهم السوق الأول وكذلك شريحة واسعة من أسهم السوق الرئيسي، وهو ما دفع العديد من هذه الأسهم إلى تسجيل خسائر سوقية كبيرة، الأمر الذي جعل مؤشر السوق العام يفقد مستوى 5,600 نقطة، مرة أخرى، كما تراجع مؤشر السوق الأول دون مستوى 6,000 نقطة تقريبا خلال الجلسة قبل الأخيرة، وذلك للمرة الأولى منذ جلسة نهاية شهر سبتمبر الماضي، ولعل استحواذ قيم تداول قطاع البنوك على نحو 70% من اجمالي قيم تداول السوق، وكذلك نسبة التراجع الأكبر  والتي كانت من نصيب مؤشر السوق الأول لإشارة واضحة على مدى قوة الزخم البيعي التي تعرضت له أسهم هذا المؤشر بوجه عام وأسهم البنوك بوجه خاص، كما أن بدء قطار افصاحات الشركات المدرجة عن بياناتها الفصلية، والتي بطبيعة الحال سوف تأتي متراجعة مع الفترة المقارنة من العام الماضي، وكذلك ارتفاع حالات الإصابة بكوفيد 19 في العديد من الدول، وحالة عدم اليقين التي تعيشها الأسواق المالية بشكل عام، ناهيك عن انخفاض أسعار النفط، جميع هذه العوامل أفرزت نوعا من الخوف والحذر لدى البعض، وزاد من حدة تراجع مؤشرات البورصة خلال الفترة.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50" b="1" u="sng" dirty="0" smtClean="0">
                <a:latin typeface="Calibri" panose="020F0502020204030204" pitchFamily="34" charset="0"/>
                <a:ea typeface="Calibri" panose="020F0502020204030204" pitchFamily="34" charset="0"/>
                <a:cs typeface="Calibri" panose="020F0502020204030204" pitchFamily="34" charset="0"/>
              </a:rPr>
              <a:t>أهم </a:t>
            </a:r>
            <a:r>
              <a:rPr lang="ar-SA" sz="1050" b="1" u="sng" dirty="0" smtClean="0">
                <a:latin typeface="Calibri" panose="020F0502020204030204" pitchFamily="34" charset="0"/>
                <a:ea typeface="Calibri" panose="020F0502020204030204" pitchFamily="34" charset="0"/>
                <a:cs typeface="Calibri" panose="020F0502020204030204" pitchFamily="34" charset="0"/>
              </a:rPr>
              <a:t>افصاحات الشركات خلال الفترة</a:t>
            </a:r>
          </a:p>
          <a:p>
            <a:pPr marL="171450" lvl="0" indent="-17145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cs typeface="Calibri" panose="020F0502020204030204" pitchFamily="34" charset="0"/>
              </a:rPr>
              <a:t>تراجعت أرباح بنك الكويت الوطني بنسبة 44.2% إلى168.7 مليون د.ك لفترة التسعة أشهر المنتهية في 30 سبتمبر.</a:t>
            </a:r>
            <a:endParaRPr lang="en-US" sz="105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050" dirty="0">
                <a:latin typeface="Calibri" panose="020F0502020204030204" pitchFamily="34" charset="0"/>
                <a:ea typeface="Calibri" panose="020F0502020204030204" pitchFamily="34" charset="0"/>
                <a:cs typeface="Calibri" panose="020F0502020204030204" pitchFamily="34" charset="0"/>
              </a:rPr>
              <a:t>تراجعت أرباح بنك بوبيان بنسبة 49% إلى 23.2 مليون د.ك لفترة التسعة أشهر المنتهية في 30 سبتمبر.</a:t>
            </a:r>
            <a:endParaRPr lang="en-US" sz="105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endParaRPr lang="ar-SA" sz="1050" b="1" u="sng" dirty="0" smtClean="0">
              <a:latin typeface="Calibri" panose="020F0502020204030204" pitchFamily="34" charset="0"/>
              <a:ea typeface="Calibri" panose="020F0502020204030204" pitchFamily="34" charset="0"/>
              <a:cs typeface="Calibri" panose="020F0502020204030204" pitchFamily="34" charset="0"/>
            </a:endParaRPr>
          </a:p>
        </p:txBody>
      </p:sp>
      <p:sp>
        <p:nvSpPr>
          <p:cNvPr id="14" name="TextBox 13"/>
          <p:cNvSpPr txBox="1"/>
          <p:nvPr/>
        </p:nvSpPr>
        <p:spPr>
          <a:xfrm>
            <a:off x="176836" y="2730761"/>
            <a:ext cx="654242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918704970"/>
              </p:ext>
            </p:extLst>
          </p:nvPr>
        </p:nvGraphicFramePr>
        <p:xfrm>
          <a:off x="1722438" y="1196975"/>
          <a:ext cx="4991100" cy="1371600"/>
        </p:xfrm>
        <a:graphic>
          <a:graphicData uri="http://schemas.openxmlformats.org/presentationml/2006/ole">
            <mc:AlternateContent xmlns:mc="http://schemas.openxmlformats.org/markup-compatibility/2006">
              <mc:Choice xmlns:v="urn:schemas-microsoft-com:vml" Requires="v">
                <p:oleObj spid="_x0000_s131602" name="Worksheet" r:id="rId5" imgW="4991249" imgH="1371600" progId="Excel.Sheet.12">
                  <p:link updateAutomatic="1"/>
                </p:oleObj>
              </mc:Choice>
              <mc:Fallback>
                <p:oleObj name="Worksheet" r:id="rId5" imgW="4991249" imgH="1371600" progId="Excel.Sheet.12">
                  <p:link updateAutomatic="1"/>
                  <p:pic>
                    <p:nvPicPr>
                      <p:cNvPr id="0" name=""/>
                      <p:cNvPicPr/>
                      <p:nvPr/>
                    </p:nvPicPr>
                    <p:blipFill>
                      <a:blip r:embed="rId6"/>
                      <a:stretch>
                        <a:fillRect/>
                      </a:stretch>
                    </p:blipFill>
                    <p:spPr>
                      <a:xfrm>
                        <a:off x="1722438" y="1196975"/>
                        <a:ext cx="4991100" cy="1371600"/>
                      </a:xfrm>
                      <a:prstGeom prst="rect">
                        <a:avLst/>
                      </a:prstGeom>
                    </p:spPr>
                  </p:pic>
                </p:oleObj>
              </mc:Fallback>
            </mc:AlternateContent>
          </a:graphicData>
        </a:graphic>
      </p:graphicFrame>
      <p:sp>
        <p:nvSpPr>
          <p:cNvPr id="11" name="Text Placeholder 14"/>
          <p:cNvSpPr txBox="1">
            <a:spLocks/>
          </p:cNvSpPr>
          <p:nvPr/>
        </p:nvSpPr>
        <p:spPr bwMode="gray">
          <a:xfrm>
            <a:off x="3491571" y="2565400"/>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2020/10/28</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369382"/>
            <a:ext cx="6542429" cy="2890535"/>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تابع افصاحات الشركات</a:t>
            </a: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حصل بنك الكويت الدولي على موافقة هيئة أسواق المال لإصدار صكوك متوافقة مع الشريحة الثانية لرأس المال المساند في حدود 300 مليون دولار أمريكي بحد أقصى.</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تراجعت أرباح شركة القرين لصناعة الكيماويات بنسبة 32% إلى 6.6 مليون د.ك لفترة الستة أشهر المنتهية في 30 سبتمبر.</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100" smtClean="0">
                <a:latin typeface="Calibri" panose="020F0502020204030204" pitchFamily="34" charset="0"/>
                <a:ea typeface="Calibri" panose="020F0502020204030204" pitchFamily="34" charset="0"/>
                <a:cs typeface="Calibri" panose="020F0502020204030204" pitchFamily="34" charset="0"/>
              </a:rPr>
              <a:t>تراجعت </a:t>
            </a:r>
            <a:r>
              <a:rPr lang="ar-SA" sz="1100" dirty="0">
                <a:latin typeface="Calibri" panose="020F0502020204030204" pitchFamily="34" charset="0"/>
                <a:ea typeface="Calibri" panose="020F0502020204030204" pitchFamily="34" charset="0"/>
                <a:cs typeface="Calibri" panose="020F0502020204030204" pitchFamily="34" charset="0"/>
              </a:rPr>
              <a:t>أرباح الشركة الوطنية للإتصالات المتنقلة بنسبة 75% إلى 5.9 مليون د.ك لفترة الستة أشهر المنتهية في 30 سبتمبر.</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أسعار </a:t>
            </a:r>
            <a:r>
              <a:rPr lang="ar-SA" sz="1100" b="1" u="sng" dirty="0" smtClean="0">
                <a:latin typeface="Calibri" panose="020F0502020204030204" pitchFamily="34" charset="0"/>
                <a:ea typeface="Calibri" panose="020F0502020204030204" pitchFamily="34" charset="0"/>
                <a:cs typeface="Calibri" panose="020F0502020204030204" pitchFamily="34" charset="0"/>
              </a:rPr>
              <a:t>النفط </a:t>
            </a:r>
            <a:endParaRPr lang="en-US" sz="1100" dirty="0" smtClean="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50" dirty="0">
                <a:latin typeface="Calibri" panose="020F0502020204030204" pitchFamily="34" charset="0"/>
                <a:ea typeface="Calibri" panose="020F0502020204030204" pitchFamily="34" charset="0"/>
                <a:cs typeface="Calibri" panose="020F0502020204030204" pitchFamily="34" charset="0"/>
              </a:rPr>
              <a:t>لايزال سعر خام يشهد تراجعا للأسبوع الثاني على التوالي خاسرا مستوى 41 دولار  أمريكي، وذلك بسبب مخاوف تباطؤ نمو الطلب العالمي على الخام، على أثر  تسارع عدد الإصابات بوباء كوفيد  م19 في العديد من البلدان مرة أخرى، وكذلك زيادة الإمدادات الليبية من النفط، ومن ناحية أخرى أظهرت بيانات معهد البترول الأمريكي عن ارتفاع مخزونات النفط في الولايات المتحدة بمقدار 4.6 مليون برميل</a:t>
            </a:r>
            <a:r>
              <a:rPr lang="ar-SA" sz="1200" dirty="0">
                <a:solidFill>
                  <a:srgbClr val="000000"/>
                </a:solidFill>
                <a:latin typeface="Calibri" panose="020F0502020204030204" pitchFamily="34" charset="0"/>
                <a:ea typeface="Calibri" panose="020F0502020204030204" pitchFamily="34" charset="0"/>
              </a:rPr>
              <a:t>.</a:t>
            </a:r>
            <a:endParaRPr lang="en-US" sz="105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4242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129349" y="1161738"/>
            <a:ext cx="1614351"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كافة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تراجع خلال </a:t>
            </a:r>
            <a:r>
              <a:rPr lang="ar-KW" sz="1000" dirty="0" smtClean="0"/>
              <a:t>تداولات الأسبوع </a:t>
            </a:r>
            <a:r>
              <a:rPr lang="ar-KW" sz="1000" dirty="0"/>
              <a:t>مقارنة مع </a:t>
            </a:r>
            <a:r>
              <a:rPr lang="ar-KW" sz="1000" dirty="0" smtClean="0"/>
              <a:t>الأسبوع الماضي</a:t>
            </a:r>
            <a:r>
              <a:rPr lang="ar-SA" sz="1000" dirty="0" smtClean="0"/>
              <a:t>، عدا قطاع التأمين الذي ارتفع بنسبة 1.5%، حيث تصدر قطاع</a:t>
            </a:r>
            <a:r>
              <a:rPr lang="ar-KW" sz="1000" dirty="0" smtClean="0"/>
              <a:t> </a:t>
            </a:r>
            <a:r>
              <a:rPr lang="ar-SA" sz="1000" dirty="0" smtClean="0"/>
              <a:t>المواد الأساسية القطاعات الخاسرة بنسبة 4.4%، تلاه قطاع التكنولوجيا بنسبة 4.3%، ثم قطاع البنوك بنسبة 3.4%.</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KW" sz="1000" dirty="0"/>
              <a:t>البنوك </a:t>
            </a:r>
            <a:r>
              <a:rPr lang="ar-KW" sz="1000" dirty="0" smtClean="0"/>
              <a:t>وقطاع</a:t>
            </a:r>
            <a:r>
              <a:rPr lang="ar-SA" sz="1000" dirty="0" smtClean="0"/>
              <a:t> </a:t>
            </a:r>
            <a:r>
              <a:rPr lang="ar-SA" sz="1000" dirty="0"/>
              <a:t>الخدمات المالية</a:t>
            </a:r>
            <a:r>
              <a:rPr lang="ar-KW" sz="1000" dirty="0" smtClean="0"/>
              <a:t> </a:t>
            </a:r>
            <a:r>
              <a:rPr lang="ar-SA" sz="1000" dirty="0" smtClean="0"/>
              <a:t>وقطاع الإتصالات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70.2</a:t>
            </a:r>
            <a:r>
              <a:rPr lang="ar-KW" sz="1000" dirty="0" smtClean="0"/>
              <a:t>%</a:t>
            </a:r>
            <a:r>
              <a:rPr lang="ar-SA" sz="1000" dirty="0" smtClean="0"/>
              <a:t>، 8% 7.2%</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البنوك </a:t>
            </a:r>
            <a:r>
              <a:rPr lang="ar-SA" sz="1000" dirty="0" smtClean="0"/>
              <a:t>وقطاع </a:t>
            </a:r>
            <a:r>
              <a:rPr lang="ar-SA" sz="1000" dirty="0"/>
              <a:t>الخدمات المالية </a:t>
            </a:r>
            <a:r>
              <a:rPr lang="ar-KW" sz="1000" dirty="0" smtClean="0"/>
              <a:t>وقطاع </a:t>
            </a:r>
            <a:r>
              <a:rPr lang="ar-SA" sz="1000" dirty="0" smtClean="0"/>
              <a:t>العقار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38.9</a:t>
            </a:r>
            <a:r>
              <a:rPr lang="ar-KW" sz="1000" dirty="0" smtClean="0"/>
              <a:t>%</a:t>
            </a:r>
            <a:r>
              <a:rPr lang="ar-SA" sz="1000" dirty="0" smtClean="0"/>
              <a:t>،</a:t>
            </a:r>
            <a:r>
              <a:rPr lang="ar-KW" sz="1000" dirty="0" smtClean="0"/>
              <a:t> </a:t>
            </a:r>
            <a:r>
              <a:rPr lang="ar-SA" sz="1000" dirty="0" smtClean="0"/>
              <a:t>25.6</a:t>
            </a:r>
            <a:r>
              <a:rPr lang="ar-KW" sz="1000" dirty="0" smtClean="0"/>
              <a:t>%و</a:t>
            </a:r>
            <a:r>
              <a:rPr lang="ar-SA" sz="1000" dirty="0" smtClean="0"/>
              <a:t> 15.7%</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2955631490"/>
              </p:ext>
            </p:extLst>
          </p:nvPr>
        </p:nvGraphicFramePr>
        <p:xfrm>
          <a:off x="3562350" y="5762625"/>
          <a:ext cx="3233738" cy="2743200"/>
        </p:xfrm>
        <a:graphic>
          <a:graphicData uri="http://schemas.openxmlformats.org/presentationml/2006/ole">
            <mc:AlternateContent xmlns:mc="http://schemas.openxmlformats.org/markup-compatibility/2006">
              <mc:Choice xmlns:v="urn:schemas-microsoft-com:vml" Requires="v">
                <p:oleObj spid="_x0000_s135730"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62350"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106285633"/>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5731"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946793056"/>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5732"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a:t>بنك الكويت الوطني قائمة 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52.1</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سعر 845 فلس متراجعا بنسبة 3.7%</a:t>
            </a:r>
            <a:r>
              <a:rPr lang="ar-KW" sz="1000" dirty="0" smtClean="0"/>
              <a:t>،</a:t>
            </a:r>
            <a:r>
              <a:rPr lang="ar-SA" sz="1000" dirty="0" smtClean="0"/>
              <a:t> وجاء بيت التمويل الكويتي بالمركز الثاني </a:t>
            </a:r>
            <a:r>
              <a:rPr lang="ar-SA" sz="1000" dirty="0"/>
              <a:t>بقيمة تداول بلغ</a:t>
            </a:r>
            <a:r>
              <a:rPr lang="ar-KW" sz="1000" dirty="0"/>
              <a:t>ت</a:t>
            </a:r>
            <a:r>
              <a:rPr lang="ar-SA" sz="1000" dirty="0"/>
              <a:t> </a:t>
            </a:r>
            <a:r>
              <a:rPr lang="ar-SA" sz="1000" dirty="0" smtClean="0"/>
              <a:t>47.8</a:t>
            </a:r>
            <a:r>
              <a:rPr lang="ar-KW" sz="1000" dirty="0" smtClean="0"/>
              <a:t> </a:t>
            </a:r>
            <a:r>
              <a:rPr lang="ar-SA" sz="1000" dirty="0"/>
              <a:t>مليون د.ك لينهي بذلك </a:t>
            </a:r>
            <a:r>
              <a:rPr lang="ar-KW" sz="1000" dirty="0"/>
              <a:t>تداولات الأسبوع </a:t>
            </a:r>
            <a:r>
              <a:rPr lang="ar-SA" sz="1000" dirty="0" smtClean="0"/>
              <a:t>عند </a:t>
            </a:r>
            <a:r>
              <a:rPr lang="ar-SA" sz="1000" dirty="0"/>
              <a:t>سعر </a:t>
            </a:r>
            <a:r>
              <a:rPr lang="ar-SA" sz="1000" dirty="0" smtClean="0"/>
              <a:t>662 فلس متراجعا بنسبة 3.9%، </a:t>
            </a:r>
            <a:r>
              <a:rPr lang="ar-KW" sz="1000" dirty="0" smtClean="0"/>
              <a:t>ثم </a:t>
            </a:r>
            <a:r>
              <a:rPr lang="ar-SA" sz="1000" dirty="0"/>
              <a:t>جاء </a:t>
            </a:r>
            <a:r>
              <a:rPr lang="ar-SA" sz="1000" dirty="0" smtClean="0"/>
              <a:t>سهم</a:t>
            </a:r>
            <a:r>
              <a:rPr lang="ar-KW" sz="1000" dirty="0" smtClean="0"/>
              <a:t> </a:t>
            </a:r>
            <a:r>
              <a:rPr lang="ar-SA" sz="1000" dirty="0" smtClean="0"/>
              <a:t>البنك الأهلي المتحد – البحرين- بالمركز </a:t>
            </a:r>
            <a:r>
              <a:rPr lang="ar-KW" sz="1000" dirty="0"/>
              <a:t>الثالث</a:t>
            </a:r>
            <a:r>
              <a:rPr lang="ar-SA" sz="1000" dirty="0"/>
              <a:t> بقيمة تداول </a:t>
            </a:r>
            <a:r>
              <a:rPr lang="ar-SA" sz="1000" dirty="0" smtClean="0"/>
              <a:t>بلغت 23.6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236 فلس</a:t>
            </a:r>
            <a:r>
              <a:rPr lang="ar-SA" sz="1000" dirty="0"/>
              <a:t> متراجعا </a:t>
            </a:r>
            <a:r>
              <a:rPr lang="ar-SA" sz="1000" dirty="0" smtClean="0"/>
              <a:t>بنسبة 1.7%.</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5,788</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5,080</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a:t>
            </a:r>
            <a:r>
              <a:rPr lang="ar-SA" sz="1000" dirty="0" smtClean="0"/>
              <a:t>شركة الإتصالات المتنقلة </a:t>
            </a:r>
            <a:r>
              <a:rPr lang="ar-KW" sz="1000" dirty="0" smtClean="0"/>
              <a:t>بالمرتبة </a:t>
            </a:r>
            <a:r>
              <a:rPr lang="ar-KW" sz="1000" dirty="0"/>
              <a:t>الثالثة بقيمة رأسمالية بلغت </a:t>
            </a:r>
            <a:r>
              <a:rPr lang="ar-SA" sz="1000" dirty="0" smtClean="0"/>
              <a:t>2,535</a:t>
            </a:r>
            <a:r>
              <a:rPr lang="ar-KW" sz="1000" dirty="0" smtClean="0"/>
              <a:t> </a:t>
            </a:r>
            <a:r>
              <a:rPr lang="ar-KW" sz="1000" dirty="0"/>
              <a:t>مليون د.ك </a:t>
            </a:r>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650707362"/>
              </p:ext>
            </p:extLst>
          </p:nvPr>
        </p:nvGraphicFramePr>
        <p:xfrm>
          <a:off x="125413" y="1138238"/>
          <a:ext cx="6657975" cy="4029075"/>
        </p:xfrm>
        <a:graphic>
          <a:graphicData uri="http://schemas.openxmlformats.org/presentationml/2006/ole">
            <mc:AlternateContent xmlns:mc="http://schemas.openxmlformats.org/markup-compatibility/2006">
              <mc:Choice xmlns:v="urn:schemas-microsoft-com:vml" Requires="v">
                <p:oleObj spid="_x0000_s136334" name="Worksheet" r:id="rId5" imgW="6658087" imgH="4029075" progId="Excel.Sheet.12">
                  <p:link updateAutomatic="1"/>
                </p:oleObj>
              </mc:Choice>
              <mc:Fallback>
                <p:oleObj name="Worksheet" r:id="rId5" imgW="6658087" imgH="4029075" progId="Excel.Sheet.12">
                  <p:link updateAutomatic="1"/>
                  <p:pic>
                    <p:nvPicPr>
                      <p:cNvPr id="0" name=""/>
                      <p:cNvPicPr/>
                      <p:nvPr/>
                    </p:nvPicPr>
                    <p:blipFill>
                      <a:blip r:embed="rId6"/>
                      <a:stretch>
                        <a:fillRect/>
                      </a:stretch>
                    </p:blipFill>
                    <p:spPr>
                      <a:xfrm>
                        <a:off x="125413" y="1138238"/>
                        <a:ext cx="6657975"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084786170"/>
              </p:ext>
            </p:extLst>
          </p:nvPr>
        </p:nvGraphicFramePr>
        <p:xfrm>
          <a:off x="152400" y="5462332"/>
          <a:ext cx="3848100" cy="2905125"/>
        </p:xfrm>
        <a:graphic>
          <a:graphicData uri="http://schemas.openxmlformats.org/presentationml/2006/ole">
            <mc:AlternateContent xmlns:mc="http://schemas.openxmlformats.org/markup-compatibility/2006">
              <mc:Choice xmlns:v="urn:schemas-microsoft-com:vml" Requires="v">
                <p:oleObj spid="_x0000_s136335" name="Worksheet" r:id="rId7" imgW="4324275" imgH="2905092" progId="Excel.Sheet.12">
                  <p:link updateAutomatic="1"/>
                </p:oleObj>
              </mc:Choice>
              <mc:Fallback>
                <p:oleObj name="Worksheet" r:id="rId7" imgW="4324275" imgH="2905092" progId="Excel.Sheet.12">
                  <p:link updateAutomatic="1"/>
                  <p:pic>
                    <p:nvPicPr>
                      <p:cNvPr id="0" name=""/>
                      <p:cNvPicPr/>
                      <p:nvPr/>
                    </p:nvPicPr>
                    <p:blipFill>
                      <a:blip r:embed="rId8"/>
                      <a:stretch>
                        <a:fillRect/>
                      </a:stretch>
                    </p:blipFill>
                    <p:spPr>
                      <a:xfrm>
                        <a:off x="152400" y="5462332"/>
                        <a:ext cx="3848100"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173978"/>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شركة الخليج للكابلات والصناعات الكهربائية قائمة </a:t>
            </a:r>
            <a:r>
              <a:rPr lang="ar-SA" sz="1000" dirty="0"/>
              <a:t>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2.6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690</a:t>
            </a:r>
            <a:r>
              <a:rPr lang="ar-KW" sz="1000" dirty="0" smtClean="0"/>
              <a:t> </a:t>
            </a:r>
            <a:r>
              <a:rPr lang="ar-SA" sz="1000" dirty="0" smtClean="0"/>
              <a:t>فلس متراجعا بنسبة 1.7%</a:t>
            </a:r>
            <a:r>
              <a:rPr lang="ar-KW" sz="1000" dirty="0" smtClean="0"/>
              <a:t>، </a:t>
            </a:r>
            <a:r>
              <a:rPr lang="ar-SA" sz="1000" dirty="0" smtClean="0"/>
              <a:t>وجاء سهم شركة </a:t>
            </a:r>
            <a:r>
              <a:rPr lang="ar-SA" sz="1000" dirty="0"/>
              <a:t>أعيان للإجارة والإستثمار </a:t>
            </a:r>
            <a:r>
              <a:rPr lang="ar-SA" sz="1000" dirty="0" smtClean="0"/>
              <a:t>بالمركز الثاني </a:t>
            </a:r>
            <a:r>
              <a:rPr lang="ar-SA" sz="1000" dirty="0"/>
              <a:t>بقيمة تداول بلغت </a:t>
            </a:r>
            <a:r>
              <a:rPr lang="ar-SA" sz="1000" dirty="0" smtClean="0"/>
              <a:t>2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89.4 </a:t>
            </a:r>
            <a:r>
              <a:rPr lang="ar-SA" sz="1000" dirty="0"/>
              <a:t>فلس </a:t>
            </a:r>
            <a:r>
              <a:rPr lang="ar-SA" sz="1000" dirty="0" smtClean="0"/>
              <a:t>متراجعا </a:t>
            </a:r>
            <a:r>
              <a:rPr lang="ar-SA" sz="1000" dirty="0"/>
              <a:t>بنسبة </a:t>
            </a:r>
            <a:r>
              <a:rPr lang="ar-SA" sz="1000" dirty="0" smtClean="0"/>
              <a:t>3.5%، ثم جاء </a:t>
            </a:r>
            <a:r>
              <a:rPr lang="ar-SA" sz="1000" dirty="0"/>
              <a:t>سهم</a:t>
            </a:r>
            <a:r>
              <a:rPr lang="ar-KW" sz="1000" dirty="0"/>
              <a:t> </a:t>
            </a:r>
            <a:r>
              <a:rPr lang="ar-SA" sz="1000" dirty="0"/>
              <a:t>مجموعة الإمتياز الإستثمارية </a:t>
            </a:r>
            <a:r>
              <a:rPr lang="ar-SA" sz="1000" dirty="0" smtClean="0"/>
              <a:t>بالمركز الثالث </a:t>
            </a:r>
            <a:r>
              <a:rPr lang="ar-SA" sz="1000" dirty="0"/>
              <a:t>بقيمة تداول بلغ</a:t>
            </a:r>
            <a:r>
              <a:rPr lang="ar-KW" sz="1000" dirty="0"/>
              <a:t>ت</a:t>
            </a:r>
            <a:r>
              <a:rPr lang="ar-SA" sz="1000" dirty="0"/>
              <a:t> </a:t>
            </a:r>
            <a:r>
              <a:rPr lang="ar-SA" sz="1000" dirty="0" smtClean="0"/>
              <a:t>1.5 مليون د.ك</a:t>
            </a:r>
            <a:r>
              <a:rPr lang="ar-KW" sz="1000" dirty="0" smtClean="0"/>
              <a:t> </a:t>
            </a:r>
            <a:r>
              <a:rPr lang="ar-SA" sz="1000" dirty="0"/>
              <a:t>لينهي بذلك </a:t>
            </a:r>
            <a:r>
              <a:rPr lang="ar-KW" sz="1000" dirty="0"/>
              <a:t>تداولات الأسبوع </a:t>
            </a:r>
            <a:r>
              <a:rPr lang="ar-SA" sz="1000" dirty="0" smtClean="0"/>
              <a:t>عند </a:t>
            </a:r>
            <a:r>
              <a:rPr lang="ar-SA" sz="1000" dirty="0"/>
              <a:t>سعر </a:t>
            </a:r>
            <a:r>
              <a:rPr lang="ar-SA" sz="1000" dirty="0" smtClean="0"/>
              <a:t>103 </a:t>
            </a:r>
            <a:r>
              <a:rPr lang="ar-SA" sz="1000" dirty="0"/>
              <a:t>فلس </a:t>
            </a:r>
            <a:r>
              <a:rPr lang="ar-SA" sz="1000" dirty="0" smtClean="0"/>
              <a:t>متراجعا بنسبة 1.9%.</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615</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425</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3626306862"/>
              </p:ext>
            </p:extLst>
          </p:nvPr>
        </p:nvGraphicFramePr>
        <p:xfrm>
          <a:off x="166688" y="1150938"/>
          <a:ext cx="6600825" cy="2314575"/>
        </p:xfrm>
        <a:graphic>
          <a:graphicData uri="http://schemas.openxmlformats.org/presentationml/2006/ole">
            <mc:AlternateContent xmlns:mc="http://schemas.openxmlformats.org/markup-compatibility/2006">
              <mc:Choice xmlns:v="urn:schemas-microsoft-com:vml" Requires="v">
                <p:oleObj spid="_x0000_s134613"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8" y="1150938"/>
                        <a:ext cx="6600825"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63501911"/>
              </p:ext>
            </p:extLst>
          </p:nvPr>
        </p:nvGraphicFramePr>
        <p:xfrm>
          <a:off x="152400" y="4469011"/>
          <a:ext cx="4029986" cy="3000375"/>
        </p:xfrm>
        <a:graphic>
          <a:graphicData uri="http://schemas.openxmlformats.org/presentationml/2006/ole">
            <mc:AlternateContent xmlns:mc="http://schemas.openxmlformats.org/markup-compatibility/2006">
              <mc:Choice xmlns:v="urn:schemas-microsoft-com:vml" Requires="v">
                <p:oleObj spid="_x0000_s134614"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52400" y="4469011"/>
                        <a:ext cx="4029986"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2653117163"/>
              </p:ext>
            </p:extLst>
          </p:nvPr>
        </p:nvGraphicFramePr>
        <p:xfrm>
          <a:off x="166688" y="3590925"/>
          <a:ext cx="6572250" cy="2314575"/>
        </p:xfrm>
        <a:graphic>
          <a:graphicData uri="http://schemas.openxmlformats.org/presentationml/2006/ole">
            <mc:AlternateContent xmlns:mc="http://schemas.openxmlformats.org/markup-compatibility/2006">
              <mc:Choice xmlns:v="urn:schemas-microsoft-com:vml" Requires="v">
                <p:oleObj spid="_x0000_s137401" name="Worksheet" r:id="rId5" imgW="6572325" imgH="2314575" progId="Excel.Sheet.12">
                  <p:link updateAutomatic="1"/>
                </p:oleObj>
              </mc:Choice>
              <mc:Fallback>
                <p:oleObj name="Worksheet" r:id="rId5" imgW="6572325" imgH="2314575" progId="Excel.Sheet.12">
                  <p:link updateAutomatic="1"/>
                  <p:pic>
                    <p:nvPicPr>
                      <p:cNvPr id="0" name=""/>
                      <p:cNvPicPr/>
                      <p:nvPr/>
                    </p:nvPicPr>
                    <p:blipFill>
                      <a:blip r:embed="rId6"/>
                      <a:stretch>
                        <a:fillRect/>
                      </a:stretch>
                    </p:blipFill>
                    <p:spPr>
                      <a:xfrm>
                        <a:off x="166688" y="3590925"/>
                        <a:ext cx="6572250"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646712669"/>
              </p:ext>
            </p:extLst>
          </p:nvPr>
        </p:nvGraphicFramePr>
        <p:xfrm>
          <a:off x="185737" y="1212410"/>
          <a:ext cx="6543675" cy="2314575"/>
        </p:xfrm>
        <a:graphic>
          <a:graphicData uri="http://schemas.openxmlformats.org/presentationml/2006/ole">
            <mc:AlternateContent xmlns:mc="http://schemas.openxmlformats.org/markup-compatibility/2006">
              <mc:Choice xmlns:v="urn:schemas-microsoft-com:vml" Requires="v">
                <p:oleObj spid="_x0000_s137402" name="Worksheet" r:id="rId7" imgW="6543638" imgH="2314575" progId="Excel.Sheet.12">
                  <p:link updateAutomatic="1"/>
                </p:oleObj>
              </mc:Choice>
              <mc:Fallback>
                <p:oleObj name="Worksheet" r:id="rId7" imgW="6543638" imgH="2314575" progId="Excel.Sheet.12">
                  <p:link updateAutomatic="1"/>
                  <p:pic>
                    <p:nvPicPr>
                      <p:cNvPr id="0" name=""/>
                      <p:cNvPicPr/>
                      <p:nvPr/>
                    </p:nvPicPr>
                    <p:blipFill>
                      <a:blip r:embed="rId8"/>
                      <a:stretch>
                        <a:fillRect/>
                      </a:stretch>
                    </p:blipFill>
                    <p:spPr>
                      <a:xfrm>
                        <a:off x="185737" y="1212410"/>
                        <a:ext cx="6543675"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964320106"/>
              </p:ext>
            </p:extLst>
          </p:nvPr>
        </p:nvGraphicFramePr>
        <p:xfrm>
          <a:off x="130175" y="6030913"/>
          <a:ext cx="6629400" cy="2314575"/>
        </p:xfrm>
        <a:graphic>
          <a:graphicData uri="http://schemas.openxmlformats.org/presentationml/2006/ole">
            <mc:AlternateContent xmlns:mc="http://schemas.openxmlformats.org/markup-compatibility/2006">
              <mc:Choice xmlns:v="urn:schemas-microsoft-com:vml" Requires="v">
                <p:oleObj spid="_x0000_s137403"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30175" y="6030913"/>
                        <a:ext cx="6629400"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1098"/>
            <a:ext cx="2430390"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17288</TotalTime>
  <Words>1122</Words>
  <Application>Microsoft Office PowerPoint</Application>
  <PresentationFormat>On-screen Show (4:3)</PresentationFormat>
  <Paragraphs>73</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3549</cp:revision>
  <cp:lastPrinted>2019-01-10T11:21:43Z</cp:lastPrinted>
  <dcterms:created xsi:type="dcterms:W3CDTF">2015-01-14T07:25:06Z</dcterms:created>
  <dcterms:modified xsi:type="dcterms:W3CDTF">2020-10-28T12:00:54Z</dcterms:modified>
</cp:coreProperties>
</file>